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5" r:id="rId2"/>
    <p:sldId id="262" r:id="rId3"/>
    <p:sldId id="264" r:id="rId4"/>
    <p:sldId id="274" r:id="rId5"/>
    <p:sldId id="265" r:id="rId6"/>
    <p:sldId id="266"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6" d="100"/>
          <a:sy n="66" d="100"/>
        </p:scale>
        <p:origin x="1330" y="41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6E678A8-26BE-41BE-8A9E-632C693C4AF0}" type="datetimeFigureOut">
              <a:rPr lang="en-IN" smtClean="0"/>
              <a:t>17-03-2023</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647CDBC2-3F11-41E0-94AF-D1F4F6DA03BC}"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40421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E678A8-26BE-41BE-8A9E-632C693C4AF0}" type="datetimeFigureOut">
              <a:rPr lang="en-IN" smtClean="0"/>
              <a:t>17-03-2023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7CDBC2-3F11-41E0-94AF-D1F4F6DA03BC}"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60861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E678A8-26BE-41BE-8A9E-632C693C4AF0}" type="datetimeFigureOut">
              <a:rPr lang="en-IN" smtClean="0"/>
              <a:t>17-03-2023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7CDBC2-3F11-41E0-94AF-D1F4F6DA03BC}"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28435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E678A8-26BE-41BE-8A9E-632C693C4AF0}" type="datetimeFigureOut">
              <a:rPr lang="en-IN" smtClean="0"/>
              <a:t>17-03-2023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7CDBC2-3F11-41E0-94AF-D1F4F6DA03BC}"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07080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E678A8-26BE-41BE-8A9E-632C693C4AF0}" type="datetimeFigureOut">
              <a:rPr lang="en-IN" smtClean="0"/>
              <a:t>17-03-2023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47CDBC2-3F11-41E0-94AF-D1F4F6DA03BC}"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3617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6E678A8-26BE-41BE-8A9E-632C693C4AF0}" type="datetimeFigureOut">
              <a:rPr lang="en-IN" smtClean="0"/>
              <a:t>17-03-2023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47CDBC2-3F11-41E0-94AF-D1F4F6DA03BC}"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46803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E678A8-26BE-41BE-8A9E-632C693C4AF0}" type="datetimeFigureOut">
              <a:rPr lang="en-IN" smtClean="0"/>
              <a:t>17-03-2023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47CDBC2-3F11-41E0-94AF-D1F4F6DA03BC}"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45695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6E678A8-26BE-41BE-8A9E-632C693C4AF0}" type="datetimeFigureOut">
              <a:rPr lang="en-IN" smtClean="0"/>
              <a:t>17-03-2023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47CDBC2-3F11-41E0-94AF-D1F4F6DA03BC}"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51941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E678A8-26BE-41BE-8A9E-632C693C4AF0}" type="datetimeFigureOut">
              <a:rPr lang="en-IN" smtClean="0"/>
              <a:t>17-03-2023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47CDBC2-3F11-41E0-94AF-D1F4F6DA03BC}" type="slidenum">
              <a:rPr lang="en-IN" smtClean="0"/>
              <a:t>‹#›</a:t>
            </a:fld>
            <a:endParaRPr lang="en-IN"/>
          </a:p>
        </p:txBody>
      </p:sp>
    </p:spTree>
    <p:extLst>
      <p:ext uri="{BB962C8B-B14F-4D97-AF65-F5344CB8AC3E}">
        <p14:creationId xmlns:p14="http://schemas.microsoft.com/office/powerpoint/2010/main" val="1808184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6E678A8-26BE-41BE-8A9E-632C693C4AF0}" type="datetimeFigureOut">
              <a:rPr lang="en-IN" smtClean="0"/>
              <a:t>17-03-2023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47CDBC2-3F11-41E0-94AF-D1F4F6DA03BC}"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6604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6E678A8-26BE-41BE-8A9E-632C693C4AF0}" type="datetimeFigureOut">
              <a:rPr lang="en-IN" smtClean="0"/>
              <a:t>17-03-2023</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647CDBC2-3F11-41E0-94AF-D1F4F6DA03BC}"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42644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6E678A8-26BE-41BE-8A9E-632C693C4AF0}" type="datetimeFigureOut">
              <a:rPr lang="en-IN" smtClean="0"/>
              <a:t>17-03-2023</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47CDBC2-3F11-41E0-94AF-D1F4F6DA03BC}"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769232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6106F-0C12-6995-AEB6-595F8D16CBD1}"/>
              </a:ext>
            </a:extLst>
          </p:cNvPr>
          <p:cNvSpPr>
            <a:spLocks noGrp="1"/>
          </p:cNvSpPr>
          <p:nvPr>
            <p:ph type="ctrTitle"/>
          </p:nvPr>
        </p:nvSpPr>
        <p:spPr>
          <a:xfrm>
            <a:off x="842772" y="0"/>
            <a:ext cx="10506455" cy="2967208"/>
          </a:xfrm>
        </p:spPr>
        <p:txBody>
          <a:bodyPr>
            <a:normAutofit/>
          </a:bodyPr>
          <a:lstStyle/>
          <a:p>
            <a:pPr algn="l"/>
            <a:r>
              <a:rPr lang="en-IN" sz="8000" dirty="0"/>
              <a:t>Hypothesis Testing</a:t>
            </a:r>
          </a:p>
        </p:txBody>
      </p:sp>
    </p:spTree>
    <p:extLst>
      <p:ext uri="{BB962C8B-B14F-4D97-AF65-F5344CB8AC3E}">
        <p14:creationId xmlns:p14="http://schemas.microsoft.com/office/powerpoint/2010/main" val="3711808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8A42A-A82B-6001-1C45-8FC9D4944494}"/>
              </a:ext>
            </a:extLst>
          </p:cNvPr>
          <p:cNvSpPr>
            <a:spLocks noGrp="1"/>
          </p:cNvSpPr>
          <p:nvPr>
            <p:ph type="title"/>
          </p:nvPr>
        </p:nvSpPr>
        <p:spPr>
          <a:xfrm>
            <a:off x="621792" y="1956122"/>
            <a:ext cx="3602736" cy="2129741"/>
          </a:xfrm>
        </p:spPr>
        <p:txBody>
          <a:bodyPr>
            <a:normAutofit/>
          </a:bodyPr>
          <a:lstStyle/>
          <a:p>
            <a:r>
              <a:rPr lang="en-IN" sz="4000" dirty="0"/>
              <a:t>Type I and Type II Errors</a:t>
            </a:r>
          </a:p>
        </p:txBody>
      </p:sp>
      <p:sp>
        <p:nvSpPr>
          <p:cNvPr id="7" name="Content Placeholder 2">
            <a:extLst>
              <a:ext uri="{FF2B5EF4-FFF2-40B4-BE49-F238E27FC236}">
                <a16:creationId xmlns:a16="http://schemas.microsoft.com/office/drawing/2014/main" id="{DC1403CA-6495-19CB-AAF9-B850A8B1BB4B}"/>
              </a:ext>
            </a:extLst>
          </p:cNvPr>
          <p:cNvSpPr>
            <a:spLocks noGrp="1"/>
          </p:cNvSpPr>
          <p:nvPr>
            <p:ph idx="1"/>
          </p:nvPr>
        </p:nvSpPr>
        <p:spPr>
          <a:xfrm>
            <a:off x="5434149" y="1192191"/>
            <a:ext cx="5916603" cy="4733119"/>
          </a:xfrm>
        </p:spPr>
        <p:txBody>
          <a:bodyPr anchor="ctr">
            <a:normAutofit fontScale="92500" lnSpcReduction="20000"/>
          </a:bodyPr>
          <a:lstStyle/>
          <a:p>
            <a:r>
              <a:rPr lang="en-US" sz="2000" b="0" i="0" dirty="0">
                <a:effectLst/>
                <a:latin typeface="Inter"/>
              </a:rPr>
              <a:t>In </a:t>
            </a:r>
            <a:r>
              <a:rPr lang="en-US" sz="2000" b="0" i="0" u="none" strike="noStrike" dirty="0">
                <a:effectLst/>
                <a:latin typeface="Inter"/>
              </a:rPr>
              <a:t>statistics</a:t>
            </a:r>
            <a:r>
              <a:rPr lang="en-US" sz="2000" b="0" i="0" dirty="0">
                <a:effectLst/>
                <a:latin typeface="Inter"/>
              </a:rPr>
              <a:t>, a </a:t>
            </a:r>
            <a:r>
              <a:rPr lang="en-US" sz="2000" b="1" i="0" dirty="0">
                <a:effectLst/>
                <a:latin typeface="Inter"/>
              </a:rPr>
              <a:t>Type I error</a:t>
            </a:r>
            <a:r>
              <a:rPr lang="en-US" sz="2000" b="0" i="0" dirty="0">
                <a:effectLst/>
                <a:latin typeface="Inter"/>
              </a:rPr>
              <a:t> is a false positive conclusion, while a </a:t>
            </a:r>
            <a:r>
              <a:rPr lang="en-US" sz="2000" b="1" i="0" dirty="0">
                <a:effectLst/>
                <a:latin typeface="Inter"/>
              </a:rPr>
              <a:t>Type II error</a:t>
            </a:r>
            <a:r>
              <a:rPr lang="en-US" sz="2000" b="0" i="0" dirty="0">
                <a:effectLst/>
                <a:latin typeface="Inter"/>
              </a:rPr>
              <a:t> is a false negative conclusion.</a:t>
            </a:r>
          </a:p>
          <a:p>
            <a:r>
              <a:rPr lang="en-US" sz="2000" b="0" i="0" dirty="0">
                <a:effectLst/>
                <a:latin typeface="Inter"/>
              </a:rPr>
              <a:t>The probability of making a Type I error is the significance level, or alpha (α), while the probability of making a Type II error is beta (β). These risks can be minimized through careful planning in your study design.</a:t>
            </a:r>
          </a:p>
          <a:p>
            <a:r>
              <a:rPr lang="en-US" sz="2000" dirty="0"/>
              <a:t>Example: You </a:t>
            </a:r>
            <a:r>
              <a:rPr lang="en-US" sz="2000" b="0" i="0" dirty="0">
                <a:effectLst/>
                <a:latin typeface="Inter"/>
              </a:rPr>
              <a:t>decide to get tested for COVID-19 based on mild symptoms. There are two errors that could potentially occur:</a:t>
            </a:r>
          </a:p>
          <a:p>
            <a:pPr>
              <a:buFont typeface="Arial" panose="020B0604020202020204" pitchFamily="34" charset="0"/>
              <a:buChar char="•"/>
            </a:pPr>
            <a:r>
              <a:rPr lang="en-US" sz="2000" b="1" i="0" dirty="0">
                <a:effectLst/>
                <a:latin typeface="Inter"/>
              </a:rPr>
              <a:t>Type I error (false positive):</a:t>
            </a:r>
            <a:r>
              <a:rPr lang="en-US" sz="2000" b="0" i="0" dirty="0">
                <a:effectLst/>
                <a:latin typeface="Inter"/>
              </a:rPr>
              <a:t> the test result says you have coronavirus, but you actually don’t.</a:t>
            </a:r>
          </a:p>
          <a:p>
            <a:pPr>
              <a:buFont typeface="Arial" panose="020B0604020202020204" pitchFamily="34" charset="0"/>
              <a:buChar char="•"/>
            </a:pPr>
            <a:r>
              <a:rPr lang="en-US" sz="2000" b="1" i="0" dirty="0">
                <a:effectLst/>
                <a:latin typeface="Inter"/>
              </a:rPr>
              <a:t>Type II error (false negative):</a:t>
            </a:r>
            <a:r>
              <a:rPr lang="en-US" sz="2000" b="0" i="0" dirty="0">
                <a:effectLst/>
                <a:latin typeface="Inter"/>
              </a:rPr>
              <a:t> the test result says you don’t have coronavirus, but you actually do.</a:t>
            </a:r>
          </a:p>
          <a:p>
            <a:endParaRPr lang="en-IN" sz="2000" dirty="0"/>
          </a:p>
        </p:txBody>
      </p:sp>
    </p:spTree>
    <p:extLst>
      <p:ext uri="{BB962C8B-B14F-4D97-AF65-F5344CB8AC3E}">
        <p14:creationId xmlns:p14="http://schemas.microsoft.com/office/powerpoint/2010/main" val="1577258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05D13-8058-B866-B908-54056669A992}"/>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dirty="0">
                <a:solidFill>
                  <a:schemeClr val="tx2">
                    <a:lumMod val="50000"/>
                  </a:schemeClr>
                </a:solidFill>
                <a:latin typeface="+mj-lt"/>
                <a:ea typeface="+mj-ea"/>
                <a:cs typeface="+mj-cs"/>
              </a:rPr>
              <a:t>Type I and Type II Errors Cont..</a:t>
            </a:r>
          </a:p>
        </p:txBody>
      </p:sp>
      <p:pic>
        <p:nvPicPr>
          <p:cNvPr id="7" name="Content Placeholder 6">
            <a:extLst>
              <a:ext uri="{FF2B5EF4-FFF2-40B4-BE49-F238E27FC236}">
                <a16:creationId xmlns:a16="http://schemas.microsoft.com/office/drawing/2014/main" id="{E58DE42F-E32C-F881-B951-71B329D10628}"/>
              </a:ext>
            </a:extLst>
          </p:cNvPr>
          <p:cNvPicPr>
            <a:picLocks noGrp="1" noChangeAspect="1"/>
          </p:cNvPicPr>
          <p:nvPr>
            <p:ph idx="1"/>
          </p:nvPr>
        </p:nvPicPr>
        <p:blipFill>
          <a:blip r:embed="rId2"/>
          <a:stretch>
            <a:fillRect/>
          </a:stretch>
        </p:blipFill>
        <p:spPr>
          <a:xfrm>
            <a:off x="4052314" y="1967266"/>
            <a:ext cx="6425457" cy="3449638"/>
          </a:xfrm>
          <a:prstGeom prst="rect">
            <a:avLst/>
          </a:prstGeom>
        </p:spPr>
      </p:pic>
    </p:spTree>
    <p:extLst>
      <p:ext uri="{BB962C8B-B14F-4D97-AF65-F5344CB8AC3E}">
        <p14:creationId xmlns:p14="http://schemas.microsoft.com/office/powerpoint/2010/main" val="2609356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D9849-0BAE-DE97-7F24-3DB604F54D34}"/>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kern="1200" dirty="0">
                <a:solidFill>
                  <a:schemeClr val="bg2">
                    <a:lumMod val="25000"/>
                  </a:schemeClr>
                </a:solidFill>
                <a:latin typeface="+mj-lt"/>
                <a:ea typeface="+mj-ea"/>
                <a:cs typeface="+mj-cs"/>
              </a:rPr>
              <a:t>Type I and Type II Errors Cont..</a:t>
            </a:r>
          </a:p>
        </p:txBody>
      </p:sp>
      <p:pic>
        <p:nvPicPr>
          <p:cNvPr id="5" name="Content Placeholder 4" descr="Diagram&#10;&#10;Description automatically generated">
            <a:extLst>
              <a:ext uri="{FF2B5EF4-FFF2-40B4-BE49-F238E27FC236}">
                <a16:creationId xmlns:a16="http://schemas.microsoft.com/office/drawing/2014/main" id="{7073968B-DDFC-C0C3-0380-D29C3034539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82600" y="1166833"/>
            <a:ext cx="6780700" cy="4780393"/>
          </a:xfrm>
          <a:prstGeom prst="rect">
            <a:avLst/>
          </a:prstGeom>
        </p:spPr>
      </p:pic>
    </p:spTree>
    <p:extLst>
      <p:ext uri="{BB962C8B-B14F-4D97-AF65-F5344CB8AC3E}">
        <p14:creationId xmlns:p14="http://schemas.microsoft.com/office/powerpoint/2010/main" val="4168119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1932E-349B-77CB-0035-F944CF7C7C00}"/>
              </a:ext>
            </a:extLst>
          </p:cNvPr>
          <p:cNvSpPr>
            <a:spLocks noGrp="1"/>
          </p:cNvSpPr>
          <p:nvPr>
            <p:ph type="title"/>
          </p:nvPr>
        </p:nvSpPr>
        <p:spPr/>
        <p:txBody>
          <a:bodyPr>
            <a:normAutofit/>
          </a:bodyPr>
          <a:lstStyle/>
          <a:p>
            <a:r>
              <a:rPr lang="en-IN" sz="5400"/>
              <a:t>Type I Error</a:t>
            </a:r>
          </a:p>
        </p:txBody>
      </p:sp>
      <p:sp>
        <p:nvSpPr>
          <p:cNvPr id="3" name="Content Placeholder 2">
            <a:extLst>
              <a:ext uri="{FF2B5EF4-FFF2-40B4-BE49-F238E27FC236}">
                <a16:creationId xmlns:a16="http://schemas.microsoft.com/office/drawing/2014/main" id="{AD75442E-2F2A-44CF-71DD-C8D27D9596A8}"/>
              </a:ext>
            </a:extLst>
          </p:cNvPr>
          <p:cNvSpPr>
            <a:spLocks noGrp="1"/>
          </p:cNvSpPr>
          <p:nvPr>
            <p:ph idx="1"/>
          </p:nvPr>
        </p:nvSpPr>
        <p:spPr>
          <a:xfrm>
            <a:off x="838200" y="1929384"/>
            <a:ext cx="10515600" cy="4251960"/>
          </a:xfrm>
        </p:spPr>
        <p:txBody>
          <a:bodyPr>
            <a:normAutofit fontScale="92500" lnSpcReduction="10000"/>
          </a:bodyPr>
          <a:lstStyle/>
          <a:p>
            <a:r>
              <a:rPr lang="en-US" sz="2200" b="0" i="0">
                <a:effectLst/>
                <a:latin typeface="Inter"/>
              </a:rPr>
              <a:t>A Type I error means rejecting the null hypothesis when it’s actually true. It means concluding that results are </a:t>
            </a:r>
            <a:r>
              <a:rPr lang="en-US" sz="2200" b="1" i="0">
                <a:effectLst/>
                <a:latin typeface="Inter"/>
              </a:rPr>
              <a:t>statistically significant </a:t>
            </a:r>
            <a:r>
              <a:rPr lang="en-US" sz="2200" b="0" i="0">
                <a:effectLst/>
                <a:latin typeface="Inter"/>
              </a:rPr>
              <a:t>when, in reality, they came about purely by chance or because of unrelated factors.</a:t>
            </a:r>
          </a:p>
          <a:p>
            <a:r>
              <a:rPr lang="en-US" sz="2200" b="0" i="0">
                <a:effectLst/>
                <a:latin typeface="Inter"/>
              </a:rPr>
              <a:t>The risk of committing this error is the </a:t>
            </a:r>
            <a:r>
              <a:rPr lang="en-US" sz="2200" b="0" i="0" u="none" strike="noStrike">
                <a:effectLst/>
                <a:latin typeface="Inter"/>
              </a:rPr>
              <a:t>significance level</a:t>
            </a:r>
            <a:r>
              <a:rPr lang="en-US" sz="2200" b="0" i="0">
                <a:effectLst/>
                <a:latin typeface="Inter"/>
              </a:rPr>
              <a:t> (alpha or α) you choose. That’s a value that you set at the beginning of your study to assess the statistical probability of obtaining your results (</a:t>
            </a:r>
            <a:r>
              <a:rPr lang="en-US" sz="2200" b="0" i="1" u="none" strike="noStrike">
                <a:effectLst/>
                <a:latin typeface="Inter"/>
              </a:rPr>
              <a:t>p</a:t>
            </a:r>
            <a:r>
              <a:rPr lang="en-US" sz="2200" b="0" i="0" u="none" strike="noStrike">
                <a:effectLst/>
                <a:latin typeface="Inter"/>
              </a:rPr>
              <a:t> value</a:t>
            </a:r>
            <a:r>
              <a:rPr lang="en-US" sz="2200" b="0" i="0">
                <a:effectLst/>
                <a:latin typeface="Inter"/>
              </a:rPr>
              <a:t>).</a:t>
            </a:r>
          </a:p>
          <a:p>
            <a:r>
              <a:rPr lang="en-US" sz="2200" b="0" i="0">
                <a:effectLst/>
                <a:latin typeface="Inter"/>
              </a:rPr>
              <a:t>The significance level is usually set at 0.05 or 5%. This means that your results only have a 5% chance of occurring, or less, if the null hypothesis is actually true.</a:t>
            </a:r>
          </a:p>
          <a:p>
            <a:r>
              <a:rPr lang="en-US" sz="2200" b="0" i="0">
                <a:effectLst/>
                <a:latin typeface="Inter"/>
              </a:rPr>
              <a:t>If the </a:t>
            </a:r>
            <a:r>
              <a:rPr lang="en-US" sz="2200" b="0" i="1">
                <a:effectLst/>
                <a:latin typeface="Inter"/>
              </a:rPr>
              <a:t>p</a:t>
            </a:r>
            <a:r>
              <a:rPr lang="en-US" sz="2200" b="0" i="0">
                <a:effectLst/>
                <a:latin typeface="Inter"/>
              </a:rPr>
              <a:t> value of your test is lower than the significance level, it means your results are statistically significant and consistent with the alternative hypothesis. If your </a:t>
            </a:r>
            <a:r>
              <a:rPr lang="en-US" sz="2200" b="0" i="1">
                <a:effectLst/>
                <a:latin typeface="Inter"/>
              </a:rPr>
              <a:t>p</a:t>
            </a:r>
            <a:r>
              <a:rPr lang="en-US" sz="2200" b="0" i="0">
                <a:effectLst/>
                <a:latin typeface="Inter"/>
              </a:rPr>
              <a:t> value is higher than the significance level, then your results are considered statistically non-significant.</a:t>
            </a:r>
          </a:p>
          <a:p>
            <a:endParaRPr lang="en-IN" sz="2200"/>
          </a:p>
        </p:txBody>
      </p:sp>
    </p:spTree>
    <p:extLst>
      <p:ext uri="{BB962C8B-B14F-4D97-AF65-F5344CB8AC3E}">
        <p14:creationId xmlns:p14="http://schemas.microsoft.com/office/powerpoint/2010/main" val="3526965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7C259-8B4F-2920-82FC-365FBA0182A4}"/>
              </a:ext>
            </a:extLst>
          </p:cNvPr>
          <p:cNvSpPr>
            <a:spLocks noGrp="1"/>
          </p:cNvSpPr>
          <p:nvPr>
            <p:ph type="title"/>
          </p:nvPr>
        </p:nvSpPr>
        <p:spPr/>
        <p:txBody>
          <a:bodyPr>
            <a:normAutofit/>
          </a:bodyPr>
          <a:lstStyle/>
          <a:p>
            <a:r>
              <a:rPr lang="en-IN" sz="5400"/>
              <a:t>Type II Error</a:t>
            </a:r>
          </a:p>
        </p:txBody>
      </p:sp>
      <p:sp>
        <p:nvSpPr>
          <p:cNvPr id="3" name="Content Placeholder 2">
            <a:extLst>
              <a:ext uri="{FF2B5EF4-FFF2-40B4-BE49-F238E27FC236}">
                <a16:creationId xmlns:a16="http://schemas.microsoft.com/office/drawing/2014/main" id="{48366EBF-96B3-AD11-E9CB-9E64749F3D27}"/>
              </a:ext>
            </a:extLst>
          </p:cNvPr>
          <p:cNvSpPr>
            <a:spLocks noGrp="1"/>
          </p:cNvSpPr>
          <p:nvPr>
            <p:ph idx="1"/>
          </p:nvPr>
        </p:nvSpPr>
        <p:spPr>
          <a:xfrm>
            <a:off x="838200" y="1929384"/>
            <a:ext cx="10515600" cy="4251960"/>
          </a:xfrm>
        </p:spPr>
        <p:txBody>
          <a:bodyPr>
            <a:normAutofit lnSpcReduction="10000"/>
          </a:bodyPr>
          <a:lstStyle/>
          <a:p>
            <a:r>
              <a:rPr lang="en-US" sz="2200" b="0" i="0">
                <a:effectLst/>
                <a:latin typeface="Inter"/>
              </a:rPr>
              <a:t>A Type II error means not rejecting the null hypothesis when it’s actually false. This is not quite the same as “accepting” the null hypothesis, because hypothesis testing can only tell you whether to reject the null hypothesis.</a:t>
            </a:r>
          </a:p>
          <a:p>
            <a:r>
              <a:rPr lang="en-US" sz="2200" b="0" i="0">
                <a:effectLst/>
                <a:latin typeface="Inter"/>
              </a:rPr>
              <a:t>Type II error means failing to conclude there was an effect when there actually was. In reality, your study may not have had enough </a:t>
            </a:r>
            <a:r>
              <a:rPr lang="en-US" sz="2200" b="1" i="0" u="none" strike="noStrike">
                <a:effectLst/>
                <a:latin typeface="Inter"/>
              </a:rPr>
              <a:t>statistical power</a:t>
            </a:r>
            <a:r>
              <a:rPr lang="en-US" sz="2200" b="0" i="0">
                <a:effectLst/>
                <a:latin typeface="Inter"/>
              </a:rPr>
              <a:t> to detect an effect of a certain size.</a:t>
            </a:r>
          </a:p>
          <a:p>
            <a:r>
              <a:rPr lang="en-US" sz="2200" b="0" i="0">
                <a:effectLst/>
                <a:latin typeface="Inter"/>
              </a:rPr>
              <a:t>Power is the extent to which a test can correctly detect a real effect when there is one. A power level of 80% or higher is usually considered acceptable.</a:t>
            </a:r>
          </a:p>
          <a:p>
            <a:r>
              <a:rPr lang="en-US" sz="2200" b="0" i="0">
                <a:effectLst/>
                <a:latin typeface="Inter"/>
              </a:rPr>
              <a:t>The risk of a Type II error is inversely related to the statistical power of a study. The higher the statistical power, the lower the probability of making a Type II error.</a:t>
            </a:r>
          </a:p>
          <a:p>
            <a:endParaRPr lang="en-IN" sz="2200"/>
          </a:p>
        </p:txBody>
      </p:sp>
    </p:spTree>
    <p:extLst>
      <p:ext uri="{BB962C8B-B14F-4D97-AF65-F5344CB8AC3E}">
        <p14:creationId xmlns:p14="http://schemas.microsoft.com/office/powerpoint/2010/main" val="377088222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
  <TotalTime>4</TotalTime>
  <Words>475</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Gill Sans MT</vt:lpstr>
      <vt:lpstr>Inter</vt:lpstr>
      <vt:lpstr>Gallery</vt:lpstr>
      <vt:lpstr>Hypothesis Testing</vt:lpstr>
      <vt:lpstr>Type I and Type II Errors</vt:lpstr>
      <vt:lpstr>Type I and Type II Errors Cont..</vt:lpstr>
      <vt:lpstr>Type I and Type II Errors Cont..</vt:lpstr>
      <vt:lpstr>Type I Error</vt:lpstr>
      <vt:lpstr>Type II Error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Hypothesis Testing</dc:title>
  <dc:creator>Shailee Upadhayay</dc:creator>
  <cp:lastModifiedBy>Shailee Upadhayay</cp:lastModifiedBy>
  <cp:revision>1</cp:revision>
  <dcterms:created xsi:type="dcterms:W3CDTF">2023-03-17T18:29:37Z</dcterms:created>
  <dcterms:modified xsi:type="dcterms:W3CDTF">2023-03-17T18:33:42Z</dcterms:modified>
</cp:coreProperties>
</file>